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1" autoAdjust="0"/>
    <p:restoredTop sz="94660"/>
  </p:normalViewPr>
  <p:slideViewPr>
    <p:cSldViewPr>
      <p:cViewPr varScale="1">
        <p:scale>
          <a:sx n="83" d="100"/>
          <a:sy n="83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7A4BC-78A7-48C7-B2BD-3D4D1F814B54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ADF49-D3DA-451F-BE84-752B16A48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DF49-D3DA-451F-BE84-752B16A483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EE0-8B89-4682-BE8B-3D255443A764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20E1E2-7E6E-4359-9D4E-8670CF655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EE0-8B89-4682-BE8B-3D255443A764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1E2-7E6E-4359-9D4E-8670CF655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EE0-8B89-4682-BE8B-3D255443A764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1E2-7E6E-4359-9D4E-8670CF655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EE0-8B89-4682-BE8B-3D255443A764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1E2-7E6E-4359-9D4E-8670CF655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EE0-8B89-4682-BE8B-3D255443A764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20E1E2-7E6E-4359-9D4E-8670CF655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EE0-8B89-4682-BE8B-3D255443A764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1E2-7E6E-4359-9D4E-8670CF655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EE0-8B89-4682-BE8B-3D255443A764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1E2-7E6E-4359-9D4E-8670CF655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EE0-8B89-4682-BE8B-3D255443A764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1E2-7E6E-4359-9D4E-8670CF655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EE0-8B89-4682-BE8B-3D255443A764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1E2-7E6E-4359-9D4E-8670CF655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EE0-8B89-4682-BE8B-3D255443A764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1E2-7E6E-4359-9D4E-8670CF655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EE0-8B89-4682-BE8B-3D255443A764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20E1E2-7E6E-4359-9D4E-8670CF655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43DEE0-8B89-4682-BE8B-3D255443A764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20E1E2-7E6E-4359-9D4E-8670CF655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5000">
    <p:cut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livromedica.pt/images/Sturdevants_6e.jpg?osCsid=13d5f52b9da84d3684f8238e71875cf5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jjj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تازه هاي كتابخانه سال 1391 ، 1392</a:t>
            </a:r>
            <a:endParaRPr lang="en-US" dirty="0"/>
          </a:p>
        </p:txBody>
      </p:sp>
      <p:pic>
        <p:nvPicPr>
          <p:cNvPr id="14338" name="Picture 2" descr="http://www.iricap.com/images/img-book-entr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0"/>
            <a:ext cx="3962400" cy="3352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6183868"/>
            <a:ext cx="24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rgbClr val="7030A0"/>
                </a:solidFill>
              </a:rPr>
              <a:t>تهيه و تنظيم :  فاطمه مستاجر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i="1" u="sng" smtClean="0"/>
              <a:t>Craig’s</a:t>
            </a:r>
            <a:r>
              <a:rPr smtClean="0"/>
              <a:t> restorative dental materials 2012</a:t>
            </a:r>
            <a:endParaRPr lang="en-US" b="1" dirty="0"/>
          </a:p>
        </p:txBody>
      </p:sp>
      <p:pic>
        <p:nvPicPr>
          <p:cNvPr id="34818" name="Picture 2" descr="http://www.wisepress.com/images/items/large/9780323081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276600"/>
            <a:ext cx="2590800" cy="32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Clinical outline of oral pathology : diagnosis and treatment     2011 </a:t>
            </a:r>
            <a:endParaRPr lang="en-US" b="1" dirty="0"/>
          </a:p>
        </p:txBody>
      </p:sp>
      <p:pic>
        <p:nvPicPr>
          <p:cNvPr id="33794" name="Picture 2" descr="http://covers.booktopia.com.au/big/9781607950158/clinical-outline-of-oral-patholo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276600"/>
            <a:ext cx="2590800" cy="3276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i="1" u="sng" smtClean="0"/>
              <a:t>Carranza’s</a:t>
            </a:r>
            <a:r>
              <a:rPr smtClean="0"/>
              <a:t> clinical periodontology 2012</a:t>
            </a:r>
            <a:endParaRPr lang="en-US" b="1" dirty="0"/>
          </a:p>
        </p:txBody>
      </p:sp>
      <p:sp>
        <p:nvSpPr>
          <p:cNvPr id="32770" name="AutoShape 2" descr="http://s3.amazonaws.com/media.matthewsbooks.com/images/GROUP036/1437704166.jpg"/>
          <p:cNvSpPr>
            <a:spLocks noChangeAspect="1" noChangeArrowheads="1"/>
          </p:cNvSpPr>
          <p:nvPr/>
        </p:nvSpPr>
        <p:spPr bwMode="auto">
          <a:xfrm>
            <a:off x="155575" y="-2300288"/>
            <a:ext cx="3571875" cy="480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2" name="Picture 4" descr="http://www.wisepress.com/images/items/large/9781437704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00400"/>
            <a:ext cx="2819400" cy="3352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b="1" smtClean="0"/>
              <a:t/>
            </a:r>
            <a:br>
              <a:rPr b="1" smtClean="0"/>
            </a:br>
            <a:r>
              <a:rPr b="1" smtClean="0"/>
              <a:t>Oral PathologyClinical Pathologic Correlations/ Joseph A. </a:t>
            </a:r>
            <a:r>
              <a:rPr b="1" i="1" u="sng" smtClean="0"/>
              <a:t>Regezi</a:t>
            </a:r>
            <a:r>
              <a:rPr b="1" smtClean="0"/>
              <a:t>    2012 </a:t>
            </a:r>
            <a:br>
              <a:rPr b="1" smtClean="0"/>
            </a:br>
            <a:endParaRPr lang="en-US" b="1" dirty="0"/>
          </a:p>
        </p:txBody>
      </p:sp>
      <p:pic>
        <p:nvPicPr>
          <p:cNvPr id="31746" name="Picture 2" descr="http://covers.booktopia.com.au/big/9781455702626/oral-patholo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1" y="3276600"/>
            <a:ext cx="2666999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Sturdevant’s </a:t>
            </a:r>
            <a:r>
              <a:rPr i="1" u="sng" smtClean="0"/>
              <a:t>art and science</a:t>
            </a:r>
            <a:r>
              <a:rPr i="1" smtClean="0"/>
              <a:t> </a:t>
            </a:r>
            <a:r>
              <a:rPr smtClean="0"/>
              <a:t>of operative dentistry  2013</a:t>
            </a:r>
            <a:endParaRPr lang="en-US" b="1" dirty="0"/>
          </a:p>
        </p:txBody>
      </p:sp>
      <p:sp>
        <p:nvSpPr>
          <p:cNvPr id="30722" name="AutoShape 2" descr="http://t1.gstatic.com/images?q=tbn:ANd9GcQaCalTrbYE1X_IYDaNYtN19B2x001XpcQNKEUs9lTCIkA32IfeAw"/>
          <p:cNvSpPr>
            <a:spLocks noChangeAspect="1" noChangeArrowheads="1"/>
          </p:cNvSpPr>
          <p:nvPr/>
        </p:nvSpPr>
        <p:spPr bwMode="auto">
          <a:xfrm>
            <a:off x="63500" y="-1169988"/>
            <a:ext cx="18859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4" name="Picture 4" descr="Sturdevant's Art and Science of Operative Dentistry, 6th Editi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352800"/>
            <a:ext cx="2438400" cy="3124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172200" y="5181600"/>
            <a:ext cx="15240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Oral and maxillofacial diseases </a:t>
            </a:r>
            <a:br>
              <a:rPr lang="en-US" smtClean="0"/>
            </a:br>
            <a:r>
              <a:rPr lang="en-US" smtClean="0"/>
              <a:t>2010</a:t>
            </a:r>
            <a:endParaRPr lang="en-US" dirty="0"/>
          </a:p>
        </p:txBody>
      </p:sp>
      <p:pic>
        <p:nvPicPr>
          <p:cNvPr id="29698" name="Picture 2" descr="http://cache1.bdcdn.net/assets/images/book/large/9780/4154/9780415414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352800"/>
            <a:ext cx="3124200" cy="32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i="1" u="sng" smtClean="0"/>
              <a:t>Woelfel’s</a:t>
            </a:r>
            <a:r>
              <a:rPr smtClean="0"/>
              <a:t> dental anatomy / Rickne C. Scheid     2012</a:t>
            </a:r>
            <a:endParaRPr lang="en-US" b="1" dirty="0"/>
          </a:p>
        </p:txBody>
      </p:sp>
      <p:pic>
        <p:nvPicPr>
          <p:cNvPr id="2050" name="Picture 2" descr="http://www.lww.co.uk/lwwFtp/productImages/97816083174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276600"/>
            <a:ext cx="2743200" cy="33337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600" cy="1470025"/>
          </a:xfrm>
        </p:spPr>
        <p:txBody>
          <a:bodyPr/>
          <a:lstStyle/>
          <a:p>
            <a:r>
              <a:rPr i="1" u="sng" smtClean="0"/>
              <a:t>Netter’s</a:t>
            </a:r>
            <a:r>
              <a:rPr smtClean="0"/>
              <a:t> head and neck anatomy for dentistry / Neil S. Norton   2012</a:t>
            </a:r>
            <a:endParaRPr lang="en-US" b="1" dirty="0"/>
          </a:p>
        </p:txBody>
      </p:sp>
      <p:pic>
        <p:nvPicPr>
          <p:cNvPr id="1026" name="Picture 2" descr="http://www.wisepress.com/images/items/large/9781437726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276600"/>
            <a:ext cx="253365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600" cy="1470025"/>
          </a:xfrm>
        </p:spPr>
        <p:txBody>
          <a:bodyPr/>
          <a:lstStyle/>
          <a:p>
            <a:r>
              <a:rPr smtClean="0"/>
              <a:t>Maxillofacial trauma &amp; esthetic facial reconstruction    2012</a:t>
            </a:r>
            <a:endParaRPr lang="en-US" b="1" dirty="0"/>
          </a:p>
        </p:txBody>
      </p:sp>
      <p:pic>
        <p:nvPicPr>
          <p:cNvPr id="32770" name="Picture 2" descr="http://static.bookdepository.co.uk/assets/images/book/large/9781/4377/9781437724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276600"/>
            <a:ext cx="30480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600" cy="1470025"/>
          </a:xfrm>
        </p:spPr>
        <p:txBody>
          <a:bodyPr/>
          <a:lstStyle/>
          <a:p>
            <a:r>
              <a:rPr lang="de-DE" dirty="0" smtClean="0"/>
              <a:t>Seltzer and Bender’s </a:t>
            </a:r>
            <a:r>
              <a:rPr lang="de-DE" i="1" u="sng" dirty="0" smtClean="0"/>
              <a:t>dental pulp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2012</a:t>
            </a:r>
            <a:endParaRPr lang="en-US" b="1" dirty="0"/>
          </a:p>
        </p:txBody>
      </p:sp>
      <p:pic>
        <p:nvPicPr>
          <p:cNvPr id="9218" name="Picture 2" descr="http://www.nature.com/bdj/journal/v213/n3/images/sj.bdj.2012.717-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429000"/>
            <a:ext cx="2362200" cy="2971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Handbook of local anesthesia / Stanley F. Malamed    2013</a:t>
            </a:r>
            <a:endParaRPr lang="en-US" dirty="0"/>
          </a:p>
        </p:txBody>
      </p:sp>
      <p:pic>
        <p:nvPicPr>
          <p:cNvPr id="9218" name="Picture 2" descr="http://covers.booktopia.com.au/big/9780323074131/handbook-of-local-anesthe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276600"/>
            <a:ext cx="2438400" cy="312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600" cy="1470025"/>
          </a:xfrm>
        </p:spPr>
        <p:txBody>
          <a:bodyPr/>
          <a:lstStyle/>
          <a:p>
            <a:r>
              <a:rPr smtClean="0"/>
              <a:t>Radiologic science for technologists Bushong, Stewart C.    2013</a:t>
            </a:r>
            <a:endParaRPr lang="en-US" b="1" dirty="0"/>
          </a:p>
        </p:txBody>
      </p:sp>
      <p:pic>
        <p:nvPicPr>
          <p:cNvPr id="7170" name="Picture 2" descr="http://images.indiaplaza.com/books/9780/3230/9780323081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276600"/>
            <a:ext cx="2362200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600" cy="1470025"/>
          </a:xfrm>
        </p:spPr>
        <p:txBody>
          <a:bodyPr/>
          <a:lstStyle/>
          <a:p>
            <a:r>
              <a:rPr smtClean="0"/>
              <a:t>Head and neck imaging </a:t>
            </a:r>
            <a:br>
              <a:rPr smtClean="0"/>
            </a:br>
            <a:r>
              <a:rPr smtClean="0"/>
              <a:t>Peter M. Som     2011</a:t>
            </a:r>
            <a:endParaRPr lang="en-US" b="1" dirty="0"/>
          </a:p>
        </p:txBody>
      </p:sp>
      <p:pic>
        <p:nvPicPr>
          <p:cNvPr id="6146" name="Picture 2" descr="http://media.hoepli.it/hoepli/big/978/0323/9780323053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352800"/>
            <a:ext cx="2514600" cy="312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600" cy="1470025"/>
          </a:xfrm>
        </p:spPr>
        <p:txBody>
          <a:bodyPr/>
          <a:lstStyle/>
          <a:p>
            <a:r>
              <a:rPr i="1" u="sng" smtClean="0"/>
              <a:t>Phillips</a:t>
            </a:r>
            <a:r>
              <a:rPr smtClean="0"/>
              <a:t>’ science of dental materials</a:t>
            </a:r>
            <a:br>
              <a:rPr smtClean="0"/>
            </a:br>
            <a:r>
              <a:rPr smtClean="0"/>
              <a:t>2013</a:t>
            </a:r>
            <a:endParaRPr lang="en-US" b="1" dirty="0"/>
          </a:p>
        </p:txBody>
      </p:sp>
      <p:pic>
        <p:nvPicPr>
          <p:cNvPr id="5122" name="Picture 2" descr="http://www.wisepress.com/images/items/large/9781437724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1" y="3276600"/>
            <a:ext cx="25908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600" cy="1470025"/>
          </a:xfrm>
        </p:spPr>
        <p:txBody>
          <a:bodyPr/>
          <a:lstStyle/>
          <a:p>
            <a:r>
              <a:rPr b="1" smtClean="0"/>
              <a:t>Prosthodontic treatment for edentulous patients   2013</a:t>
            </a:r>
            <a:endParaRPr lang="en-US" b="1" dirty="0"/>
          </a:p>
        </p:txBody>
      </p:sp>
      <p:pic>
        <p:nvPicPr>
          <p:cNvPr id="4098" name="Picture 2" descr="http://www.wisepress.com/images/items/large/9780323078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352800"/>
            <a:ext cx="2438400" cy="312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600" cy="1470025"/>
          </a:xfrm>
        </p:spPr>
        <p:txBody>
          <a:bodyPr/>
          <a:lstStyle/>
          <a:p>
            <a:r>
              <a:rPr i="1" u="sng" smtClean="0"/>
              <a:t>Rosai and Ackerman’s </a:t>
            </a:r>
            <a:r>
              <a:rPr smtClean="0"/>
              <a:t>surgical </a:t>
            </a:r>
            <a:br>
              <a:rPr smtClean="0"/>
            </a:br>
            <a:r>
              <a:rPr smtClean="0"/>
              <a:t>pathology    2011</a:t>
            </a:r>
            <a:endParaRPr lang="en-US" b="1" dirty="0"/>
          </a:p>
        </p:txBody>
      </p:sp>
      <p:pic>
        <p:nvPicPr>
          <p:cNvPr id="3074" name="Picture 2" descr="http://www.infors.com.sg/product_images/z/51jmdk0udrl_sl500_aa300___63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276600"/>
            <a:ext cx="2971800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600" cy="1470025"/>
          </a:xfrm>
        </p:spPr>
        <p:txBody>
          <a:bodyPr/>
          <a:lstStyle/>
          <a:p>
            <a:r>
              <a:rPr smtClean="0"/>
              <a:t>Evidence-based orthodontics</a:t>
            </a:r>
            <a:br>
              <a:rPr smtClean="0"/>
            </a:br>
            <a:r>
              <a:rPr smtClean="0"/>
              <a:t>2011</a:t>
            </a:r>
            <a:endParaRPr lang="en-US" b="1" dirty="0"/>
          </a:p>
        </p:txBody>
      </p:sp>
      <p:pic>
        <p:nvPicPr>
          <p:cNvPr id="2050" name="Picture 2" descr="http://img.qbd.com.au/product/l/9780813806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276600"/>
            <a:ext cx="2286000" cy="32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600" cy="1470025"/>
          </a:xfrm>
        </p:spPr>
        <p:txBody>
          <a:bodyPr>
            <a:normAutofit fontScale="90000"/>
          </a:bodyPr>
          <a:lstStyle/>
          <a:p>
            <a:r>
              <a:rPr smtClean="0"/>
              <a:t>Fundamentals of fixed prosthodontics / Herbert T. </a:t>
            </a:r>
            <a:r>
              <a:rPr i="1" u="sng" smtClean="0"/>
              <a:t>Shillingburg</a:t>
            </a:r>
            <a:r>
              <a:rPr smtClean="0"/>
              <a:t>   2012</a:t>
            </a:r>
            <a:endParaRPr lang="en-US" b="1" dirty="0"/>
          </a:p>
        </p:txBody>
      </p:sp>
      <p:pic>
        <p:nvPicPr>
          <p:cNvPr id="1026" name="Picture 2" descr="http://images.amazon.com/images/P/08671547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76600"/>
            <a:ext cx="2514600" cy="32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600" cy="1470025"/>
          </a:xfrm>
        </p:spPr>
        <p:txBody>
          <a:bodyPr>
            <a:normAutofit/>
          </a:bodyPr>
          <a:lstStyle/>
          <a:p>
            <a:r>
              <a:rPr smtClean="0"/>
              <a:t>A dictionary of dentistry / Robert Ireland    2010</a:t>
            </a:r>
            <a:endParaRPr lang="en-US" b="1" dirty="0"/>
          </a:p>
        </p:txBody>
      </p:sp>
      <p:pic>
        <p:nvPicPr>
          <p:cNvPr id="4" name="Picture 2" descr="http://t3.gstatic.com/images?q=tbn:ANd9GcSX4SVkyQqvrJNhdU58gfPoNJ3IRzCHLk8O3WvOZCLQ1-OcXSZ5R3CkDLZ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429000"/>
            <a:ext cx="2286000" cy="2971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29600" cy="1470025"/>
          </a:xfrm>
        </p:spPr>
        <p:txBody>
          <a:bodyPr>
            <a:normAutofit/>
          </a:bodyPr>
          <a:lstStyle/>
          <a:p>
            <a:r>
              <a:rPr smtClean="0"/>
              <a:t>Sectional anatomy: </a:t>
            </a:r>
            <a:r>
              <a:rPr sz="3200" smtClean="0"/>
              <a:t>for imaging professionals</a:t>
            </a:r>
            <a:r>
              <a:rPr smtClean="0"/>
              <a:t> /Lorrie L. Kelley   2007</a:t>
            </a:r>
            <a:r>
              <a:rPr lang="fa-IR" dirty="0" smtClean="0"/>
              <a:t>    </a:t>
            </a:r>
            <a:r>
              <a:rPr smtClean="0"/>
              <a:t> </a:t>
            </a:r>
            <a:endParaRPr lang="en-US" b="1" dirty="0"/>
          </a:p>
        </p:txBody>
      </p:sp>
      <p:pic>
        <p:nvPicPr>
          <p:cNvPr id="44034" name="Picture 2" descr="http://t3.gstatic.com/images?q=tbn:ANd9GcTXrbOnB2IPrUDptvB72-kjQ9aqeT80WQ2zEd-asSk8WH7o4B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505200"/>
            <a:ext cx="2209800" cy="2743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600" cy="1470025"/>
          </a:xfrm>
        </p:spPr>
        <p:txBody>
          <a:bodyPr>
            <a:normAutofit/>
          </a:bodyPr>
          <a:lstStyle/>
          <a:p>
            <a:r>
              <a:rPr smtClean="0"/>
              <a:t>Pediatric dentistry : infancy through adolescence/ </a:t>
            </a:r>
            <a:r>
              <a:rPr i="1" u="sng" smtClean="0"/>
              <a:t>Pinkham  2013</a:t>
            </a:r>
            <a:endParaRPr lang="en-US" b="1" i="1" u="sng" dirty="0"/>
          </a:p>
        </p:txBody>
      </p:sp>
      <p:sp>
        <p:nvSpPr>
          <p:cNvPr id="45058" name="AutoShape 2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4" name="Picture 8" descr="http://t2.gstatic.com/images?q=tbn:ANd9GcQi9XH41_AG9gV_FFuefPskkGAWi0Y-uDuNntx55kcA6PBTjtpgQEeIwWc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429000"/>
            <a:ext cx="2362200" cy="2743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Contemporary orthodontics </a:t>
            </a:r>
            <a:br>
              <a:rPr lang="en-US" smtClean="0"/>
            </a:br>
            <a:r>
              <a:rPr lang="en-US" smtClean="0"/>
              <a:t> William R. Proffit      2013</a:t>
            </a:r>
            <a:endParaRPr lang="en-US" dirty="0"/>
          </a:p>
        </p:txBody>
      </p:sp>
      <p:pic>
        <p:nvPicPr>
          <p:cNvPr id="1026" name="Picture 2" descr="http://imagesbk.bookadda.com/images/bk_images/171/9780323083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276600"/>
            <a:ext cx="2362200" cy="304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600" cy="1470025"/>
          </a:xfrm>
        </p:spPr>
        <p:txBody>
          <a:bodyPr>
            <a:normAutofit/>
          </a:bodyPr>
          <a:lstStyle/>
          <a:p>
            <a:r>
              <a:rPr smtClean="0"/>
              <a:t>Pharmacology and therapeutics for dentistry/ John A. Yagiela   2011</a:t>
            </a:r>
            <a:endParaRPr lang="en-US" b="1" i="1" u="sng" dirty="0"/>
          </a:p>
        </p:txBody>
      </p:sp>
      <p:sp>
        <p:nvSpPr>
          <p:cNvPr id="45058" name="AutoShape 2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2" name="Picture 2" descr="http://ecx.images-amazon.com/images/I/5127ov7CRNL.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352800"/>
            <a:ext cx="3124200" cy="3124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600" cy="1470025"/>
          </a:xfrm>
        </p:spPr>
        <p:txBody>
          <a:bodyPr>
            <a:normAutofit/>
          </a:bodyPr>
          <a:lstStyle/>
          <a:p>
            <a:r>
              <a:rPr smtClean="0"/>
              <a:t>Maxillofacial imaging / T.A. Larheim, P.-L. Westesson   2006 </a:t>
            </a:r>
            <a:endParaRPr lang="en-US" b="1" i="1" u="sng" dirty="0"/>
          </a:p>
        </p:txBody>
      </p:sp>
      <p:sp>
        <p:nvSpPr>
          <p:cNvPr id="45058" name="AutoShape 2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6" name="Picture 2" descr="http://www.weltbild.de/media/ab/2/006698941-maxillofacial-imag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352800"/>
            <a:ext cx="2362200" cy="3276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8229600" cy="1470025"/>
          </a:xfrm>
        </p:spPr>
        <p:txBody>
          <a:bodyPr>
            <a:normAutofit/>
          </a:bodyPr>
          <a:lstStyle/>
          <a:p>
            <a:r>
              <a:rPr sz="1800" smtClean="0"/>
              <a:t>Lippincott Williams &amp; Wilkins’ </a:t>
            </a:r>
            <a:r>
              <a:rPr smtClean="0"/>
              <a:t>dental drug reference with clinical implications   2010</a:t>
            </a:r>
            <a:endParaRPr lang="en-US" b="1" i="1" u="sng" dirty="0"/>
          </a:p>
        </p:txBody>
      </p:sp>
      <p:sp>
        <p:nvSpPr>
          <p:cNvPr id="45058" name="AutoShape 2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0" name="Picture 2" descr="http://cache2.bdcdn.net/assets/images/book/large/9780/7817/9780781798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276600"/>
            <a:ext cx="3657600" cy="3352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8229600" cy="1470025"/>
          </a:xfrm>
        </p:spPr>
        <p:txBody>
          <a:bodyPr>
            <a:normAutofit/>
          </a:bodyPr>
          <a:lstStyle/>
          <a:p>
            <a:r>
              <a:rPr sz="3200" smtClean="0"/>
              <a:t>Management of temporomandibular disorders and occlusion</a:t>
            </a:r>
            <a:r>
              <a:rPr sz="3600" smtClean="0"/>
              <a:t> /</a:t>
            </a:r>
            <a:r>
              <a:rPr sz="3600" i="1" u="sng" smtClean="0"/>
              <a:t>Okeson</a:t>
            </a:r>
            <a:r>
              <a:rPr sz="3600" i="1" smtClean="0"/>
              <a:t>  </a:t>
            </a:r>
            <a:r>
              <a:rPr sz="3600" smtClean="0"/>
              <a:t>2013 </a:t>
            </a:r>
            <a:endParaRPr lang="en-US" sz="3600" b="1" i="1" u="sng" dirty="0"/>
          </a:p>
        </p:txBody>
      </p:sp>
      <p:sp>
        <p:nvSpPr>
          <p:cNvPr id="45058" name="AutoShape 2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4" name="Picture 2" descr="https://c618964.ssl.cf2.rackcdn.com/9780323082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2743200" cy="3200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8229600" cy="1470025"/>
          </a:xfrm>
        </p:spPr>
        <p:txBody>
          <a:bodyPr>
            <a:normAutofit/>
          </a:bodyPr>
          <a:lstStyle/>
          <a:p>
            <a:r>
              <a:rPr sz="3600" smtClean="0"/>
              <a:t>Robbins and Cotran pathologic basis of disease    2010</a:t>
            </a:r>
            <a:endParaRPr lang="en-US" sz="3600" b="1" i="1" u="sng" dirty="0"/>
          </a:p>
        </p:txBody>
      </p:sp>
      <p:sp>
        <p:nvSpPr>
          <p:cNvPr id="45058" name="AutoShape 2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data:image/jpeg;base64,/9j/4AAQSkZJRgABAQAAAQABAAD/2wCEAAkGBwgHBgkIBwgKCgkLDRYPDQwMDRsUFRAWIB0iIiAdHx8kKDQsJCYxJx8fLT0tMTU3Ojo6Iys/RD84QzQ5OjcBCgoKDQwNGg8PGjclHyU3Nzc3Nzc3Nzc3Nzc3Nzc3Nzc3Nzc3Nzc3Nzc3Nzc3Nzc3Nzc3Nzc3Nzc3Nzc3Nzc3N//AABEIAJ4AewMBIgACEQEDEQH/xAAcAAABBQEBAQAAAAAAAAAAAAAGAAMEBQcCAQj/xABAEAACAQIEBAMFBQcDAgcAAAABAgMEEQAFEiEGEzFBUWFxFCKBkaEHMlKSsRUjM0LB4fA0YtEkchZEc4KywvH/xAAZAQACAwEAAAAAAAAAAAAAAAAAAwECBAX/xAApEQACAgEDAwQBBQEAAAAAAAAAAQIRAxIhMQQTQQUUYaFCIzJxgeEi/9oADAMBAAIRAxEAPwDa40Tlr7i/dHbHWiP8C/lwK8ePCuX5OKt5FpnzGFZuWzAlNLXHu7/LFJR522SVVUmXlo8trKuKGhfM5HWONhGzSsC/vaNgAD1bpYYhui6g2rRo3LT8C/LHmhPwL+XAdR8XVmYJSUtBFQyZhNVzQM4lLU4WMXLgjc3BXbxPXbEPh+uqBU0IrIGapkzXMBYTsRGVDGw6BhtYXG2Cw0MPuWn4E/LjzQn4F/LgMpeJ82mzCPLZ4ctSsqaOWoWFJizUrIV9yW19yG6jup9cQuGc8z79kcM5fDFSVFTW5dz/AGiomfZEEe77XZjrPxtgsO2zQOWn4F/LhFEH8i/lwF5ZnlTePL8ppoVq6rMK0E1M0joiROdT+O5K2UWAv5YJ8pqKyqy2OXMqX2Wq94SRBtQBBIuD3B6j1wXZDi0TdCfgX8uPRGn4F/LjLsppv2bwNw3xDRz1K1zNSioZqh2WdZHVGDKSR/N1tsRi8k43ZMz0A5f7KMyWg5Jn/wCpN20czT0trPTw3v2wWTofgNeWn4F/LjzQn4F+WA6n4pzaX2WpejoloajMny8WkYyag7oH6WtdOnn8MQMrrq8xQHNFimDcRSQxGOaQFGBlv6qLWAO1sFk9tmgctPwL+XC0R/gX8uA/LOJM1zcSGkgy9oyJ0KLM3MpWU+7zR13t2Gx8euIXDueZ8Mr4doI4qSoqa6haYVE8r+6icvdtrljrPTvbzwakR22H3LT8CflxX1SJ7Q3uL2/l8sU9FxPU1TZdT+yItXNmE9JUpqNohEGLMPG9lt/3DF3VW57fD9MCdlWmuSNnGWy5kuVGKRE9krI6ltQ6qoYEDz3w1xJlU+YNQVNEYTU0NRzkjnvokBUqym17bNe9jYjFlUUqVVNGjs6gWPuGx6W/riHHQUyvpjq5DMHVzaUFmKrYXH+dcDa8kqTRVNkWbhqHMEno5MypZ5pOWylYeXILcsEC+wC723Iw1ScLV49maproTKlVWTySRKR/GVlGkf7dXfwxexZPEilRLMwKaLs1yvgQe39sPVGWRT3JZ4zpVLo1iAL9/j9MFInUwXybhbMqOqyd5jl6R5dSy0pWAMDIHCXk3H3iUG3md8P8N8N12WS5K1ZPTOMroZaIcoN+8U8vS2/Q2TceeBXjPj/KOHM2/ZVFDPmNSrMakJOEWIta66iD73kPQ4JuDs3yrjHLnraGpqVkB0VELOA8bXv27HtbbridKJc2dQ8M5jQT09dQzUslXBV1cuiUsqPFO2rTcAkEWXseh8cEOU09XTZckNfU+01XvGSW1hckmwHgL2HkMeVGVJUMzNNL7wVbAiwA6f1+eOTlClZRz5gJFZW3HQ/188FIq5WDeVcK5smU5NlGZVdF+z8saJyKdG11Bj3UMT0F7HbrbEumyDM6StkippqSOhavNYZgl59JbU0ViLWLX9697dr74uhlCB9XNk7bGxGwtjhMkjQKFnm91Qtibg2I3IPXp9cFInWVMXDNRHllDSmoi1U2cNmDNY2KGV30jzswGG4uGswSZY2npjTRZw2YRsNQchtZZT2uC4t6HBPQ0i0iyBWZtblzq88SLYiiNbBCl4bzJ82oqvMZaN2ohKoq4lInqVcEAPsAALgnrcgdMdcPcN1+XzZO1XPTOuWUc1IvKDXdW5elt+h9w39cXXEuZjJsircw0hjBEWVT3boPrbGWtwnxfnNDHW1PE0sdRMvM0hnAS+9hYgfTFJSUeRkFKaDLIaNKjjjN8ypizUSIoQlCB7Q1hKRfrtHH88EdX/qH+H6YFvs8zLNvaKvIs8lWpmoo1aOpBuWW9rN4na9/PBTV/wCof4fpi8XasXO7plfxRWS02WwxwsUM2zMOtgOmBd6d099D93+YnSb7nb5YNs0y1czoEjJ0utmRvA2wOpw5mTS6JCgToX5l9vTHF67BmnltK14BBDw7VyVmVxyTEmRSVYnvY9cWMzCOJ3PRVJ+WGMuo0oaSOnjNwvc9Se5x7mcL1GW1cEbFXkhdFYdiQRfHXwqSxpS5Knz1wRTZRny1U1TTRVGYS1Mju0ovszFt/C4vbzwY0VXl3AvEOXRUNLHT0ea1XKnIBGi6kL8NVj88BnCn2dcUK61VNWQUMTwghg2ozdDbT/U/DBTxXwfnGc8N6ZZRLWUxDq4QLqZdreR/rikouM0zXGUZYmvJsw6Y9wD/AGZ8Wy8RcPwPWLaspz7PVXBU6wNmsfEWPrfBxh5kFhYWFgAWFhYWACm4ry9M1yWakmvyy0bsB3CuGt9MUc1PFEH5MtRAsjKrlJCPl/bBNnLSpl8rQkBtr7X2vv8ATA7PIyU2lGD2+7cG4wjLjk6aNGCcUmme8EZQ9JmecZhI7OJ3SKMubkhBub+p+mL+r/1D/D9MNcOCVcoh57FmuxufDUbYcqz/ANQ3w/TDlHSqEylqdk+L+EvoMdWGOYf4S+gx3iSoseHcWx7jw9MAAm3NoKqGgiiMpRNrNayjYX+GJV69m5nKhT3gbE3F+l9vX6YcqEUZxUzKo1aVQnudv7j64kC/NZSbWIGGFkCnBGR1WW8U57LNGiUtVUCaIIdidIufHrf5Y0Hpiqp5IqRamrqnWKKK+p2NgBgJzj7UrSmPKKG66rLLU3Gr0Qb/AOdMKlJR5Cm+DTMLGYUP2sxms5Vfl2iHa8kTkn1sR0+ONDy3MqTNKNKuhmWWBxsy9vI+B8sQpJ8ENNEsnHuG1ILG5F/DHYN8WII2ZWFDUMeixMfkL4zSoqHk43hpzUuqLEyhB925F9J8rb+oxpWbG2W1Iva8TLv5i39cZBJKP/F8b3/80R/9Sf0/y2LqTil/JaEFJv8Ag2KiXTSQgdBGP0xGqt52t5fphzLqhZaJGFvcGlvIjDMxJkJHcD9MVa3ZRcFhD/CX0GO8cQ/wl9BjiqqYaSnkqKmVYoYlLu7mwUDqTiCR2+ESLYxvi37WaqWoaDhdUjp0uGqpo7s5/wBo7D1wHwcd8Vxzc5M5qG33VyGU/AjFHNDFjkzeEPNq5v8A1z9Nv6YkqQTKR2k3+WMm4a+06annUcQUwaF2JNRAu6k9yt9x6b402kr6SalepjqEeKWTUrIb3BHbDVNS4DQ48lPxzWrFQRUF95mMkijuB0Hz/TA7lXCasvOqlDSSC/T+GD0UYk1037Z4tqo41LpAVhUD8I3b6kjBJllRVFpKerpmjKm4YkHV53B/4xhyf9TZpxLTEC+JOD6dKTnUy6eXYvbw8QfEYe+zaefLM7bL5WJpaq409lcb3/UfEeGCLPc3o4qCrpiRzWhewJAvt2BO+BXhyXk55lOv77TIpPmR/bC03GSJyRTTNcmUaGsrEkfy9cepJ+7UlWU2vpbr8cOdMU/FOe0/DmTT5jU2blj3VuAWJ6D546FmJKyh+0riulyDLooJnvUTtq5SnfSP03sMY2vG1J+146o0srLzg7aT2DXtfbxP+E4anTMOM83nqa2QmWZri3RR4AeA2Hzx6nBDzZ6KGn18iNAzsT3wt5PDHwxSS28mt8F8Z5Tm08kUdSYhOllSb3Tr8B2vb9MFRWVt2NjbHz/xpwvUcOUaSQStJSMw1A9VbBHwzx3m4yKjV6uJ2RCmqYEuQCQLnv0xfua9xUsWh0brD/CX0GAj7Y4qqfhHlUrFVkqo1m0m3uG4/XTg3h/hL6DA9x/HzeG5YgN3liA9dYwS4Ij+5GCvQJFIaQghV288XOU5FDI+yKbr3xDzGSWTN5zpjGk2Gpuvpi8y6aZIeYoS4XvjnTckzrYoxa35IVflsGlqd4wAR1Atgh4GqhQcMyU9UGkZJ25fkm3f1vir1tXHfkudwTG9yPUWwW8I08EmXwwyRnWoclWG0gEh6em2G4JSukL6jRFJsk5RQjK84zuaRC8x0SKo/AwJuPUgj4Ys4ZedCJUkVma9gotv6HfDNLQNRVcLiV2GqYyMTcyM1iAT4AXsPDHdfHTLzJZJ3hQ7uB0Pji0luIxStEDOxTzZPWc6NBKg+6bGzDof0wFQ1yzS5dXwdEdJhY9gf74reN+MhLBJkvD9HyYWflmXT7zsetgPLufEYi5NDPR0KxVFlt7qr3Ud7/LC5R4ZbWnaR9Gg3HljLft6ZY8joEMpDVNdGoTxsG/5GLqg+0rKJJo4J4KmFbC8uzKB4mxv9MCv221UVZPwvLSyxz0wqy5aNgwJ1IOo+ONlpoxpSTB3I2ahzurjpaYyCKOKNFV1BvY6iQT3ODXIqFsmhkrK6Mz1dW2shT90dhc2GLGlyfKYCa1aaNZWJa9he56nEqeWllliid4390CwINvDGdnSimkDfFg/bmRVdPFFZ3T9376sNQ3tcE2xluSalyyJdJuC1x4e8cbJUZZl+XvLPTQrHJJ94qLA977dcZhS0saxsBHIP3sh2B/GfLDINIz5sbbPpSH+EvoMD/HTyx5KrxGwFREH9C1v1I+WL5GCwqT0C74CuNs/k/Y8yUcaEEgPrGqwB8PXDZvYywT1KjMazJozmpeRdWh9Ts526b/DF5koy6XL5KaV0s10VTJdjt1xWTV7NJNPbWJEuLjtbpjzJ5amHTqy6Ip94OWS/wAsc56mdjHFVsEGWZDR5XToKf3rElXv1Bsbem2CPIoJpMtaQtpkjqWelHhb7w9CL4paCVqqWCmi2Z3A37YOMwpvY6BvY4b8ka441NrlTe3x/rhvTpylqZk6tqMdCPKqm9soG0kxPsyMP5HG49Rf6E4C8+zhZsqqDO6U0kN1nUtYKw2IwSe3UdfGkmV1yOusoGje+oCRQw87dMCvFHDktVmEckcdPVpWyCNmY35cgt7x7HYYfli/BmwTS2YM8P5bDPrq5SFZ3aOJu6opszepIPwxZHIGmpDcgMzEgA22F/7YdSiVcxo6SjukTa1sRa+5JP1wRymjp5lgmcLI9woJ3O/phDi2aYVVghFw04mMusbgd8UuZ5G0LStY6ZQST+F/5WHpbGkVNNDRUbGsk5YJ1B2NhbA7xBOvIicG8IVmZgbg7EixwaWi2xa5FmL5nkMFfRaHsArpLvp3s2w6nY4kVCJAySUCUstS42TkFLn/ALtRt9cZR9nnGP7CzKeGtJbLqhyWHUxm/wB4f1xpFbx9wxTUxmgqopZALhIzdifTDXB2TDKnG2dcYZjHk+Uy1FSwugA0qb3Y9h44zsZjJWNJPAXSJpHCLsLKGIH6YqeKeJ6niSsWRxy6aJrxxX6HxPn5YkZMqNl0Zkb3yz3276ji8I0jPlnJvY+lsxkdqUQwG8gQMR4jFJm+XR5jSvYECWM28j/+nEqmzvL564QGpVJ16I6lfLYn0xY1yJDA8wUC2/1xNpiKcTEs7yPNKKCaooRzZKexlprX5kdt2A8Rv0xXUeaScoCmy1mnc2S7XFz4Y2uppFLmRPdnTSUIF73vcHxGIWX5ZltHUTTQ0OmSVwWY/wAtz0UHoMLljTNEMziir+zrIKyllkqs6kQ1Wq+hT7sY3so8fM4P7LJGUYXVtzgfWNIKl3Y336edmOLTL6v2lLkixJb/ANvb54bGlwIk3LdmXZpk8uSZlmFFT0EzlMsIo5ou45xZ1G+xOoH4eWCHhuio4qiRstpJKSjapjVUaIxBpFicO1j16gX7le+CPiOgVuVmwus1MCHsxF4z2t64of23BC0bPIoVZbm5/wBrXOLuW1CdO+xCqUp6arylpJ1SVxLoj7nUzED4gH5YuJcwp0KmpMMelf4kpAF8Z1mnFAq5KSOnpSppHjf2h9uY4FrDwW1/mfiXlKHPMvR3jjqCjrIqnezKbj64zNqzq4cU4wWpFkuYxSzcqqeldGWwUNct6C2M/wDtbzNaXL46elQRq7lAALdt8E0lPQwVUVXU0aQCEkq7oFINrbYy/wC0mtbNa2MwktFFqbSpv1/mP6YlU5UWzQag3FAZTA6iNOoW3GHuXGdwrYcpoQVVu/jiUqMTu1/gMMlLcph6d6VZFEZf3ei+A3OCbLuU9HGRbuPqcU4jA6m/0xe5SqCgjGgdW/8AkcRqL5OnDUOwzaVWYFlGkk98FmUVtXU0KUs0mqNZfdN7nSN7H44gVX7oK0UKEs1mbRfSN97Dc+HxwytZOri1M8a8y2ykkr47dO/02xoXQuM71HNn1qlBR0hizk1jkdiPoDj2pf8AcjWukhhf64DVzCuJXXSSDccz3jcXJ6eO1see31pVdVM6sVN1ILWPbceX69sX9t8ie/8AARVkxZNVyLt/TEds3TIqBqqoDcpAAPM9gPXFL7ZW9RRlltfckHv2+WJVOxqKdvaRcA+6rIbN52PTv8sT7W/Id+uUVlRxPmWd08jc4xI6kCJDsLjv44B62snKSK0zalFjc736f564PebOgjtRooc72jvpHnvj15WYhlo0Yst2DQnrv3t5D1vhPspeZG7D6jixu+2Z4NGnS1iLePXHdLV5ll7XoKpStujsQR8caTHHE9EZjAgmC35Zhtfr8u3zxGjMjPploYob9CY9Y6Dwwewa/L6NMvWoSVOH2Z7X5znGYMBMY3I2DNJcD4C2GIqRmlE1Y6NIRuALL8saPzJF0g0MdzbpF4gbeXU7+WHIW5tSEakRYrXDNF1/46Yn2T8S+isfWMa/D7/wy7N4U5POiRQU3awA2xUB0H8y/PG2VtoZVWCjjniPcIBvcdsRSzBQRlkT3PaK3h2Prb4HEro2ttRSfq0ZO1Cv7Me1oTu4+eL7KpL0EZVQRdrG/wDuONFJIcoMsjI16dXLFtO926eI+oxYCngGwhiA8kH/ABiy6P5FS9UT/Ectc7Y60HxGG5Y+YmnUy37r1GGjSOOtXPtv94f8Yd1Euq1fo1XyYcEencf1W7+CQwt3Hwx5jiGExag0ryE23c3x3bGjC56F3OfgRkjDU9HAsLCthWw20LpiwsK2FbBaCmLCwrYVsGwUxYWFbHSkqQVO4wWiaZzhYc5sn4vpj3myfi+gxFhQ16Y9x2ZZDf3uvljkLt1xDZK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78" name="Picture 2" descr="http://t3.gstatic.com/images?q=tbn:ANd9GcQ1d_7ECVLYaOjdCkayWCb-D29g8wag5I0jF9DGMxhrCbZroSgccig0ezG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505200"/>
            <a:ext cx="2133600" cy="2743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Biomechanics in orthodontics : principles and practice / Ram S. Nanda   2010</a:t>
            </a:r>
            <a:endParaRPr lang="en-US" dirty="0"/>
          </a:p>
        </p:txBody>
      </p:sp>
      <p:sp>
        <p:nvSpPr>
          <p:cNvPr id="24578" name="AutoShape 2" descr="data:image/jpeg;base64,/9j/4AAQSkZJRgABAQAAAQABAAD/2wCEAAkGBwgHBgkIBwgKCgkLDRYPDQwMDRsUFRAWIB0iIiAdHx8kKDQsJCYxJx8fLT0tMTU3Ojo6Iys/RD84QzQ5OjcBCgoKDQwNGg8PGjclHyU3Nzc3Nzc3Nzc3Nzc3Nzc3Nzc3Nzc3Nzc3Nzc3Nzc3Nzc3Nzc3Nzc3Nzc3Nzc3Nzc3N//AABEIAJ8AegMBIgACEQEDEQH/xAAbAAACAwEBAQAAAAAAAAAAAAAEBQACAwEGB//EAEQQAAIBAwIDBAgCCAMGBwAAAAECAwAEEQUSEyExQVFhkQYUIjJxgaHBFbEjJEJSYrLR8DNTojVjwtLi8RYlNHJzdJL/xAAYAQEBAQEBAAAAAAAAAAAAAAAAAQIDBP/EACkRAAICAQMCBQQDAAAAAAAAAAABAhEDEiExQVEEExQi0VJhcfAjgcH/2gAMAwEAAhEDEQA/APuFSqEsB0z8K8vdem1vb3F1EdOvpI7WQpLNGqlV5/Gsyko8nTHhnldQVnq6lKrXW4bm+W2iRyj2wuFn5bSpPTrkHn3UTb6lZXAkMF5byCMZcpIDt+PdVtGXCS5QZUFLzrWmDOdRtPZAJ/TLyB6dtaz6jZ20aSXF3BEknuM8gUN8M9aal3GiXYLqULcX9pbKjXN1DEr+4XkC7vhnrQB9IrJNWm06eQQvFGj8WRlCNu6Ac+tHJIscc5cIdGpQk+o2dtIkdxdwRO/uK8gBb4Vy41Kytm2T3lvE/L2XkAPPp1paIoyfQLqUtGrIdWksOG/sQibjZUrjOMdc1rFqdnNHJLFeW7Rx++yyqQvxPZS0HCS6Bua5uB6ZPwoezubW8i4lrPFOmcbo3DD6UTVMtVycyexTU9ruHnXalAU9rwzXzHVNA1GW/wBW/wDKbuY3ExMEqTBUAz1K9tfUTXDXOeNT5PR4fxMsDbj1Pn8no/q9xeS74lR30b1fioQE4mR7PLp0rHT9Gv3uojBpDWC29jJDMSR+sOVx8+fOvopIHLkK8jrd5qWoek0ei6dfGyiSDjSSooZm8B9K5zxxjuenD4nJkuO3AjtvRa52WQfTRn8PmEmQOU3tbc+PMVS89H9VFtpkj2lxIsdoYXiiCM8bZPY2Rg5600tfSm60yz1CLUU9emsLpIeIpCFwxOD068q1Gv6xJry2z2bW8TWbSGFmUsn8ZP2rFY6PRr8UpNuq/fkXfgd/ZNptxd6ZJqcUdo0Jti4YxOSSM+GDiu6h6PXV3NqEn4UEB06NLaMEOEkGMqp7xRfoz6WzvDZQavC5E8cjJdlx7ezJPsgdg5Zo2w9LzPLavdabJbWN25S3uDIDuPiuOVVLG1yYk/FQk9t183/n5PP+kOi61dPCqac8n6lEm5EQncAMh2PMYOelE6n6PXt5PdSPYtK34XGkJYD/ABRjIHj1oo+lV7qF9pb2tvJa2E14YxKXDcdR1yMcqMh9M+JIs7abIulvccBbsyj3vFcdPnRLG+v7+srl4mKjUVt8/n7C2TQtSnuJQkJTiaMkAkZh/iDGVPlVU0qa40We1X0akt5FgjjaRJVV5SrZOB0Pfz60zf0zZb5om0xvV0vPVHnEo5Nnlyx86X3PpFqgg9IeKskS2cgEbxFN0OWAxzHPI7TT+PuReodWkuPgaegllf2UN2L21MMTOOFvjVZGGP2gtesryrektx68bOw0ue9MESPcOsgUruAPIdp51T/xezekDaWtngLKIy7zqrE94UjmPnXWM4xVWeTLizZZubX3PW1KqAe/6V3Dd/0rqeQ57XeB8qm3xbzq1SgF9/pqXcm8yuhCbRtHx/rQWt+jsWq3Ed3Fcz2d3GpVZoTgle409qVGk+TcMkoS1RdM8wPQ2yXSnsfWJy8syzSznBd2H/ejb7QYrrVodRFxNFLHEYWVMYdD2GnYrhqaI9jXn5G7bPHWek6NAdMRb2V/UhIqB05OJAThuXd0qtn6P6XFdWz/AIlcz2tuTLBbNkpFntPL869SdPtTt/QJ7IwMDoOf9TVRptqPdj25GDtJGRgDn39BU8uPY16nL9R5a20DTYbmOePU7lrezl40dsV9mMsemMZweVWHo3pYlMh1C5WwhuOIbVuUayE95HfXqJNOtpFCmMhQMYRiv5GodNtW3B4hIHI3CQls4zjr8aeXDsPU5vqPNvoelSmSMX8pM18LzkmdrA4x05DPfXLzRdLurvUY/wARuIxqBAliC8g4YDcCR3jHzr0n4ZaBw3BAIxzBPPHTPf8AOuyabaSDDwqfewRyIycmmiPYnqMq31HmrnR9PnnF1Z6ne2/FjjSVrUNiUDAXmByPSq3GhaZeajDdy6leSxtOGSMqWBfqAGxnHI8s8q9PHp1tEf0UQQZztUkLnIOdvTsFVGl2oKYjI2MGUB2AUgY5c/E/Gnlx7BeIyrqFhh2c/hXdx/droqVs4kNAW91K8sbPjhy52rj3e0fQedF3DbLeVx1VCfpS8/o4oz2xFT8gRn6ZoBpUqkkixozscKoJJ7hQAvLiSZLdURJJFLgn2gqjrkcufMefhQUMqCub5YC5Klo4hmRgR7PLPTtraylaaAO4AfJVgOmQcH6ilt17aOo6Sz7W8Ru5j/8AINQqW9BkNzPxIuOiKkw9jByQcZwflnyoylrH9RUnrBMvyAYf8JpiSFXPYOZogBPeSjfMEX1eNyrnPtcjhj8AfyNaPeqkjDaSqnDsMezVbXYNKjeT3Wi3vnxGT+dBWKtJp6JJkSFSkhPXdzB+uaFa2HWalBSTuNNSRcb2Rdu7944Az8zWRnmtZBbO5lZ+cUjjqP2s4x0+9UlDKhruaSMokW0O2SSwyAB4fMVe0lMsZ343q21sdM0NOd1257FUL8+p+1CBVtLxoVcjB5gjxBwfyrahbHGyQA9JD/X70TQA+of+huMdTGwHlQ8q8RXXONwIzVr6U+pz+EZ/Kqk91AXmk4mnxOeRkMefmRmhIP8AaDyjqJFiJ7xtz+bCrB8wwxEjKTEfIbiPpisbdiLNZumX4x+G7d/LUNLhjKy5Ncp+7MfqAfvS5DxZbY8wMyTYPl/xUXbS4nvP/lB/0LQdoS0wY/s28Y+Zzn8hUKuQgx8T1iAnlNEfMDB/MeVbTTGTSTKDzkhyCO8jl+dZO+x4pB+y4z8Dy+/0rIN+opAOi3AQfBZMj6CqyJWGXYC28cAHJiF+Q5/bHzoW29madD/mb1+DD+u6tJJOJdN3RoB8z1/Jaxztv8/5kX8p/wCqjC6m7/7PtQe14h/qFZ6mwF5bscgREbsfx5UfWqtJ+pWw/wB8n89S5zc+tKpw2Nik9hxkfU0Yj0C7PlPKP4VPz9ofasUO4yP++5PlyH0ArO3u0GbjmA0HEwe4c/vV4Rw4kQ9gxVMvYKsRgS+Mn2FE0BaykcT/AN/LyFEcY0An1K8itdPuJriQJGqHJPkAO857K5p1/wCuCVWt5reWFgHjm25GQCDyJHb9DSK+mF9flG521qdq5OA07DvH7obzY9q0fHM9vr1ykzKyT28coYDHullbHgNyeYqgKupGWWWNc7ihdD2ZOEH1ouRf1do0HLYVHlilWuX0Vgi3EuTtG7avVgp3faiUkvXijnjkt3DANwwh7e5s/YVm9zen2o2gmDNcODyYq3+gVLFt3Fbsyqj5Iv3zSyyuQy3A91owFZTy24BHb8K202J7mES3DMIWJMcPTIz1bv5Y5VE+xpqrv7DO49q3kA67Tj49lCRzbmX/AO0f5N33rj2KR+3ZfoJB2L7reBFLLe6dYgzxkSJcbWT+IRY8sjrRvuWCW9D+Biyu/wC9Ie3uOPtVJzie2b+NlPzUn8wKBtLITW8bXo3nYPZbs7/h/ec1Lu3a3QTWZIVGV3iLHaQDzIz05Ud0Yio3VhLyYt4R/vl/noi3bKF/3nJ+vL6UouLsR2iSbWOJQdg68mJx/fdRFvBeNBGHumgIUAKkanHxzVvcun2psvnaywk8uI0Q8QSrfy5oq8u47O2e4m3bFxyUZLEnAAHeSQKXwO51IxXKrxMiRGXo4ClSQOw9ARVNWlNxd2FlFjJuBNIx5hVjBb5+1s86RMzVMM0u/juopdgdJI5XWSKQYZDkkAj4YNGcWvN3c5stVW6wF9vgXIUjG1sFW7+TMOvYzd1N+LWjJ5too7GG1STExXJbpudyclgO/cQfIU3lt2vIoDE4t7iJd8EgjPsHoQy55qRjIz5EAhZPmQKVk2SKcq39/wB9Kb6W++3DuY2lJO8ouMHtB5n+8UIK7i8uLeW49b0+T9DbNg2rcVMkHmB7yjHhSyH0wkaEvLOsUobkjRYi24PaeefHNelUpJqN5ETnMKBh3Z3Z+3nS+TQYYLSTa+9lXKs0Ks+AuAB/TvrlJSu0evFLGlU0YrqdrqFwqrcQD1tE4ipMDs/eGfhnzrmqXVxba9+pSPwpY4BNtJYFdzDCjop5npgnPXlRVtZWkx0t3tlZPVCuyeMZ6JjII69azvfR61e4L29hZCN1VXQLw8YbOVIHLI5eVRqVbFjKCkm+DSy1RzexpDM0ttK6qizDEgyucg9o+INWuA34q1t/mSB8eDKQT+flQT6Da28lvi1ihhE6knjtnG3btHQ9TmipdCsm1KEg3CpwnJCXUoOQVxz3Z7TVjfUk3C/b2O6jq0iX0sDS8GCHG8IMu3IHr2Dr9KBtNTvLnWLSD1qX1R5WZAyYZgA3JiRzGMfPtq02hRvqM0cbTSRYjdla/l3dGGDzOc4HM1229F0W8SWUyxRKWYCO9lLDkAADkY7enWpUrNuWJY/6DgpXUY7MDks+9fBNpP2xVbv0jEImaONAsYyqyybWl9or7OM490+VZfgtqusxjNy0Ztzu33crEkNy5ls9ppdF6NQzAywW8Do5YgmYsD7TdQQezA6jpSTl0JBY7uYXb6np4itpYiwmkuZWa2jcvLhs5wAc43Adw7eQpnZxTpO15cwqk7oVjh3ZEEQ54yOrE4Jx4DnjJzt7ePTbayt1SJGefmY1AB95sfTHlR17tFs7sUBVeTN+z8MdtdI8Hny1ft4EYW2vnuI0B4M0bJN7YGc9eWSc428/Clo9L3tB6tc2c7zw/o5HWM4ZhyJHhmmUTytK89wymVz0Xov94HlWhZCearWjmCcWrRXUkL7oZChIwcDOaB3n+zU4niPOqQLErrIJY5pEl5+2DzOeuc9aJXVbxVxxIWPe0R+xFK+J4jzqcQ1KRpSYdLe3c7o8s6KUOVMSbTnHiTkeFaxapeow3SRSJ3NHg+YP2pZxPjXOJUpF1sbXOp+sKizWMEoR1kXfJyVlOQfdPMVk+oXjXK3O+NXUbRGASpU9c955Dn4Uu4vjU4tNIU64Q1i1MpcyXHqMCzSqqvIJDlgucA+z2ZPnXX1W7cnDRIOwKuT5mlPFB6GpxaUTVXQN9YmE/rCzssu3buHPl3YbPfXYriWC3W3t5uDEucLEir15nsoLid5xU4w7DmmlF1yCy5dt8jyO+MBnbJHw8q1lu5Zwomk3BegAxz7/AI0v43ca5xapltsO4tTjHvoHiVOLVIB8RezIre0vpLRnaMK29Ch3DIwcf0pYHJIA6mvQT+i2owxs6yQOQdu1WOS3PI545jH9KAyOt3B2ZWH2WLDCdSc/8xqsOsTQxLEiQ7VyVJTJHPd+dJzLgkNU3E9PryqAcSaxLLG0bxwbWGDhSMc88ufLnjyrI6izYzDD8k/vvpWXx1NTigdM/OgGv4g2ciC36Y/w+VcN4TGymGEAgjO3mPnSvjHHXyrnFoBxaam9rAsKqjhehdc46fcVdtYnbHKHk+8HZgg5JH50k4tTiUA5TVJ49+wRgOxYrzxk48fCrvrFwwcGKEhwVb2OoPjSPi1OLVA19ebaqmGDljB2ePbWc12ZsZVFxn3Fxml/GI6Gpx276AM4vjU4njQfHPePKpxvAeVACRyorqW9oAgkA4zXo7P0oxHsaaeBEUqAZDJkHx25HSvGcU1OJQDCScGRzG2F3HHwqvF8aB4lTiUAcJvHzrvFB8PhQHEqcSgD957Odc4vjQPErvGOOZyKAN4tc4tCcUdxFQNu905oAvi13i0FxCK5xTQB3FqcWgeKanFoA7i1zi+NBcWpxKA//9k="/>
          <p:cNvSpPr>
            <a:spLocks noChangeAspect="1" noChangeArrowheads="1"/>
          </p:cNvSpPr>
          <p:nvPr/>
        </p:nvSpPr>
        <p:spPr bwMode="auto">
          <a:xfrm>
            <a:off x="0" y="-1165225"/>
            <a:ext cx="1876425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wgHBgkIBwgKCgkLDRYPDQwMDRsUFRAWIB0iIiAdHx8kKDQsJCYxJx8fLT0tMTU3Ojo6Iys/RD84QzQ5OjcBCgoKDQwNGg8PGjclHyU3Nzc3Nzc3Nzc3Nzc3Nzc3Nzc3Nzc3Nzc3Nzc3Nzc3Nzc3Nzc3Nzc3Nzc3Nzc3Nzc3N//AABEIAJ8AegMBIgACEQEDEQH/xAAbAAACAwEBAQAAAAAAAAAAAAAEBQACAwEGB//EAEQQAAIBAwIDBAgCCAMGBwAAAAECAwAEEQUSEyExQVFhkQYUIjJxgaHBFbEjJEJSYrLR8DNTojVjwtLi8RYlNHJzdJL/xAAYAQEBAQEBAAAAAAAAAAAAAAAAAQIDBP/EACkRAAICAQMCBQQDAAAAAAAAAAABAhEDEiExQVEEExQi0VJhcfAjgcH/2gAMAwEAAhEDEQA/APuFSqEsB0z8K8vdem1vb3F1EdOvpI7WQpLNGqlV5/Gsyko8nTHhnldQVnq6lKrXW4bm+W2iRyj2wuFn5bSpPTrkHn3UTb6lZXAkMF5byCMZcpIDt+PdVtGXCS5QZUFLzrWmDOdRtPZAJ/TLyB6dtaz6jZ20aSXF3BEknuM8gUN8M9aal3GiXYLqULcX9pbKjXN1DEr+4XkC7vhnrQB9IrJNWm06eQQvFGj8WRlCNu6Ac+tHJIscc5cIdGpQk+o2dtIkdxdwRO/uK8gBb4Vy41Kytm2T3lvE/L2XkAPPp1paIoyfQLqUtGrIdWksOG/sQibjZUrjOMdc1rFqdnNHJLFeW7Rx++yyqQvxPZS0HCS6Bua5uB6ZPwoezubW8i4lrPFOmcbo3DD6UTVMtVycyexTU9ruHnXalAU9rwzXzHVNA1GW/wBW/wDKbuY3ExMEqTBUAz1K9tfUTXDXOeNT5PR4fxMsDbj1Pn8no/q9xeS74lR30b1fioQE4mR7PLp0rHT9Gv3uojBpDWC29jJDMSR+sOVx8+fOvopIHLkK8jrd5qWoek0ei6dfGyiSDjSSooZm8B9K5zxxjuenD4nJkuO3AjtvRa52WQfTRn8PmEmQOU3tbc+PMVS89H9VFtpkj2lxIsdoYXiiCM8bZPY2Rg5600tfSm60yz1CLUU9emsLpIeIpCFwxOD068q1Gv6xJry2z2bW8TWbSGFmUsn8ZP2rFY6PRr8UpNuq/fkXfgd/ZNptxd6ZJqcUdo0Jti4YxOSSM+GDiu6h6PXV3NqEn4UEB06NLaMEOEkGMqp7xRfoz6WzvDZQavC5E8cjJdlx7ezJPsgdg5Zo2w9LzPLavdabJbWN25S3uDIDuPiuOVVLG1yYk/FQk9t183/n5PP+kOi61dPCqac8n6lEm5EQncAMh2PMYOelE6n6PXt5PdSPYtK34XGkJYD/ABRjIHj1oo+lV7qF9pb2tvJa2E14YxKXDcdR1yMcqMh9M+JIs7abIulvccBbsyj3vFcdPnRLG+v7+srl4mKjUVt8/n7C2TQtSnuJQkJTiaMkAkZh/iDGVPlVU0qa40We1X0akt5FgjjaRJVV5SrZOB0Pfz60zf0zZb5om0xvV0vPVHnEo5Nnlyx86X3PpFqgg9IeKskS2cgEbxFN0OWAxzHPI7TT+PuReodWkuPgaegllf2UN2L21MMTOOFvjVZGGP2gtesryrektx68bOw0ue9MESPcOsgUruAPIdp51T/xezekDaWtngLKIy7zqrE94UjmPnXWM4xVWeTLizZZubX3PW1KqAe/6V3Dd/0rqeQ57XeB8qm3xbzq1SgF9/pqXcm8yuhCbRtHx/rQWt+jsWq3Ed3Fcz2d3GpVZoTgle409qVGk+TcMkoS1RdM8wPQ2yXSnsfWJy8syzSznBd2H/ejb7QYrrVodRFxNFLHEYWVMYdD2GnYrhqaI9jXn5G7bPHWek6NAdMRb2V/UhIqB05OJAThuXd0qtn6P6XFdWz/AIlcz2tuTLBbNkpFntPL869SdPtTt/QJ7IwMDoOf9TVRptqPdj25GDtJGRgDn39BU8uPY16nL9R5a20DTYbmOePU7lrezl40dsV9mMsemMZweVWHo3pYlMh1C5WwhuOIbVuUayE95HfXqJNOtpFCmMhQMYRiv5GodNtW3B4hIHI3CQls4zjr8aeXDsPU5vqPNvoelSmSMX8pM18LzkmdrA4x05DPfXLzRdLurvUY/wARuIxqBAliC8g4YDcCR3jHzr0n4ZaBw3BAIxzBPPHTPf8AOuyabaSDDwqfewRyIycmmiPYnqMq31HmrnR9PnnF1Z6ne2/FjjSVrUNiUDAXmByPSq3GhaZeajDdy6leSxtOGSMqWBfqAGxnHI8s8q9PHp1tEf0UQQZztUkLnIOdvTsFVGl2oKYjI2MGUB2AUgY5c/E/Gnlx7BeIyrqFhh2c/hXdx/droqVs4kNAW91K8sbPjhy52rj3e0fQedF3DbLeVx1VCfpS8/o4oz2xFT8gRn6ZoBpUqkkixozscKoJJ7hQAvLiSZLdURJJFLgn2gqjrkcufMefhQUMqCub5YC5Klo4hmRgR7PLPTtraylaaAO4AfJVgOmQcH6ilt17aOo6Sz7W8Ru5j/8AINQqW9BkNzPxIuOiKkw9jByQcZwflnyoylrH9RUnrBMvyAYf8JpiSFXPYOZogBPeSjfMEX1eNyrnPtcjhj8AfyNaPeqkjDaSqnDsMezVbXYNKjeT3Wi3vnxGT+dBWKtJp6JJkSFSkhPXdzB+uaFa2HWalBSTuNNSRcb2Rdu7944Az8zWRnmtZBbO5lZ+cUjjqP2s4x0+9UlDKhruaSMokW0O2SSwyAB4fMVe0lMsZ343q21sdM0NOd1257FUL8+p+1CBVtLxoVcjB5gjxBwfyrahbHGyQA9JD/X70TQA+of+huMdTGwHlQ8q8RXXONwIzVr6U+pz+EZ/Kqk91AXmk4mnxOeRkMefmRmhIP8AaDyjqJFiJ7xtz+bCrB8wwxEjKTEfIbiPpisbdiLNZumX4x+G7d/LUNLhjKy5Ncp+7MfqAfvS5DxZbY8wMyTYPl/xUXbS4nvP/lB/0LQdoS0wY/s28Y+Zzn8hUKuQgx8T1iAnlNEfMDB/MeVbTTGTSTKDzkhyCO8jl+dZO+x4pB+y4z8Dy+/0rIN+opAOi3AQfBZMj6CqyJWGXYC28cAHJiF+Q5/bHzoW29madD/mb1+DD+u6tJJOJdN3RoB8z1/Jaxztv8/5kX8p/wCqjC6m7/7PtQe14h/qFZ6mwF5bscgREbsfx5UfWqtJ+pWw/wB8n89S5zc+tKpw2Nik9hxkfU0Yj0C7PlPKP4VPz9ofasUO4yP++5PlyH0ArO3u0GbjmA0HEwe4c/vV4Rw4kQ9gxVMvYKsRgS+Mn2FE0BaykcT/AN/LyFEcY0An1K8itdPuJriQJGqHJPkAO857K5p1/wCuCVWt5reWFgHjm25GQCDyJHb9DSK+mF9flG521qdq5OA07DvH7obzY9q0fHM9vr1ykzKyT28coYDHullbHgNyeYqgKupGWWWNc7ihdD2ZOEH1ouRf1do0HLYVHlilWuX0Vgi3EuTtG7avVgp3faiUkvXijnjkt3DANwwh7e5s/YVm9zen2o2gmDNcODyYq3+gVLFt3Fbsyqj5Iv3zSyyuQy3A91owFZTy24BHb8K202J7mES3DMIWJMcPTIz1bv5Y5VE+xpqrv7DO49q3kA67Tj49lCRzbmX/AO0f5N33rj2KR+3ZfoJB2L7reBFLLe6dYgzxkSJcbWT+IRY8sjrRvuWCW9D+Biyu/wC9Ie3uOPtVJzie2b+NlPzUn8wKBtLITW8bXo3nYPZbs7/h/ec1Lu3a3QTWZIVGV3iLHaQDzIz05Ud0Yio3VhLyYt4R/vl/noi3bKF/3nJ+vL6UouLsR2iSbWOJQdg68mJx/fdRFvBeNBGHumgIUAKkanHxzVvcun2psvnaywk8uI0Q8QSrfy5oq8u47O2e4m3bFxyUZLEnAAHeSQKXwO51IxXKrxMiRGXo4ClSQOw9ARVNWlNxd2FlFjJuBNIx5hVjBb5+1s86RMzVMM0u/juopdgdJI5XWSKQYZDkkAj4YNGcWvN3c5stVW6wF9vgXIUjG1sFW7+TMOvYzd1N+LWjJ5too7GG1STExXJbpudyclgO/cQfIU3lt2vIoDE4t7iJd8EgjPsHoQy55qRjIz5EAhZPmQKVk2SKcq39/wB9Kb6W++3DuY2lJO8ouMHtB5n+8UIK7i8uLeW49b0+T9DbNg2rcVMkHmB7yjHhSyH0wkaEvLOsUobkjRYi24PaeefHNelUpJqN5ETnMKBh3Z3Z+3nS+TQYYLSTa+9lXKs0Ks+AuAB/TvrlJSu0evFLGlU0YrqdrqFwqrcQD1tE4ipMDs/eGfhnzrmqXVxba9+pSPwpY4BNtJYFdzDCjop5npgnPXlRVtZWkx0t3tlZPVCuyeMZ6JjII69azvfR61e4L29hZCN1VXQLw8YbOVIHLI5eVRqVbFjKCkm+DSy1RzexpDM0ttK6qizDEgyucg9o+INWuA34q1t/mSB8eDKQT+flQT6Da28lvi1ihhE6knjtnG3btHQ9TmipdCsm1KEg3CpwnJCXUoOQVxz3Z7TVjfUk3C/b2O6jq0iX0sDS8GCHG8IMu3IHr2Dr9KBtNTvLnWLSD1qX1R5WZAyYZgA3JiRzGMfPtq02hRvqM0cbTSRYjdla/l3dGGDzOc4HM1229F0W8SWUyxRKWYCO9lLDkAADkY7enWpUrNuWJY/6DgpXUY7MDks+9fBNpP2xVbv0jEImaONAsYyqyybWl9or7OM490+VZfgtqusxjNy0Ztzu33crEkNy5ls9ppdF6NQzAywW8Do5YgmYsD7TdQQezA6jpSTl0JBY7uYXb6np4itpYiwmkuZWa2jcvLhs5wAc43Adw7eQpnZxTpO15cwqk7oVjh3ZEEQ54yOrE4Jx4DnjJzt7ePTbayt1SJGefmY1AB95sfTHlR17tFs7sUBVeTN+z8MdtdI8Hny1ft4EYW2vnuI0B4M0bJN7YGc9eWSc428/Clo9L3tB6tc2c7zw/o5HWM4ZhyJHhmmUTytK89wymVz0Xov94HlWhZCearWjmCcWrRXUkL7oZChIwcDOaB3n+zU4niPOqQLErrIJY5pEl5+2DzOeuc9aJXVbxVxxIWPe0R+xFK+J4jzqcQ1KRpSYdLe3c7o8s6KUOVMSbTnHiTkeFaxapeow3SRSJ3NHg+YP2pZxPjXOJUpF1sbXOp+sKizWMEoR1kXfJyVlOQfdPMVk+oXjXK3O+NXUbRGASpU9c955Dn4Uu4vjU4tNIU64Q1i1MpcyXHqMCzSqqvIJDlgucA+z2ZPnXX1W7cnDRIOwKuT5mlPFB6GpxaUTVXQN9YmE/rCzssu3buHPl3YbPfXYriWC3W3t5uDEucLEir15nsoLid5xU4w7DmmlF1yCy5dt8jyO+MBnbJHw8q1lu5Zwomk3BegAxz7/AI0v43ca5xapltsO4tTjHvoHiVOLVIB8RezIre0vpLRnaMK29Ch3DIwcf0pYHJIA6mvQT+i2owxs6yQOQdu1WOS3PI545jH9KAyOt3B2ZWH2WLDCdSc/8xqsOsTQxLEiQ7VyVJTJHPd+dJzLgkNU3E9PryqAcSaxLLG0bxwbWGDhSMc88ufLnjyrI6izYzDD8k/vvpWXx1NTigdM/OgGv4g2ciC36Y/w+VcN4TGymGEAgjO3mPnSvjHHXyrnFoBxaam9rAsKqjhehdc46fcVdtYnbHKHk+8HZgg5JH50k4tTiUA5TVJ49+wRgOxYrzxk48fCrvrFwwcGKEhwVb2OoPjSPi1OLVA19ebaqmGDljB2ePbWc12ZsZVFxn3Fxml/GI6Gpx276AM4vjU4njQfHPePKpxvAeVACRyorqW9oAgkA4zXo7P0oxHsaaeBEUqAZDJkHx25HSvGcU1OJQDCScGRzG2F3HHwqvF8aB4lTiUAcJvHzrvFB8PhQHEqcSgD957Odc4vjQPErvGOOZyKAN4tc4tCcUdxFQNu905oAvi13i0FxCK5xTQB3FqcWgeKanFoA7i1zi+NBcWpxKA//9k="/>
          <p:cNvSpPr>
            <a:spLocks noChangeAspect="1" noChangeArrowheads="1"/>
          </p:cNvSpPr>
          <p:nvPr/>
        </p:nvSpPr>
        <p:spPr bwMode="auto">
          <a:xfrm>
            <a:off x="0" y="-1165225"/>
            <a:ext cx="1876425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www.wisepress.com/images/items/large/9780867155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200400"/>
            <a:ext cx="2628900" cy="3124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Little and </a:t>
            </a:r>
            <a:r>
              <a:rPr i="1" u="sng" smtClean="0"/>
              <a:t>Falace’s</a:t>
            </a:r>
            <a:r>
              <a:rPr smtClean="0"/>
              <a:t> dental management of the medically compromised patient   2013</a:t>
            </a:r>
            <a:endParaRPr lang="en-US" b="1" dirty="0"/>
          </a:p>
        </p:txBody>
      </p:sp>
      <p:pic>
        <p:nvPicPr>
          <p:cNvPr id="23554" name="Picture 2" descr="http://cache1.bdcdn.net/assets/images/book/large/9780/3230/9780323080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76600"/>
            <a:ext cx="3124200" cy="3276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Mini dental implants : principles and practice / Victor I. Sendax  2013</a:t>
            </a:r>
            <a:endParaRPr lang="en-US" b="1" dirty="0"/>
          </a:p>
        </p:txBody>
      </p:sp>
      <p:pic>
        <p:nvPicPr>
          <p:cNvPr id="38914" name="Picture 2" descr="http://www.pbforbook.com/cs10/1455743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352800"/>
            <a:ext cx="2590800" cy="312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Pathology of the hard dental tissues / Albert Schuurs     2013 </a:t>
            </a:r>
            <a:endParaRPr lang="en-US" b="1" dirty="0"/>
          </a:p>
        </p:txBody>
      </p:sp>
      <p:pic>
        <p:nvPicPr>
          <p:cNvPr id="37890" name="Picture 2" descr="http://www.wisepress.com/images/items/large/9781405153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8975" y="3276600"/>
            <a:ext cx="2562225" cy="3276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i="1" u="sng" smtClean="0"/>
              <a:t>Peterson’s</a:t>
            </a:r>
            <a:r>
              <a:rPr smtClean="0"/>
              <a:t> principles of oral and maxillofacial surgery   2012</a:t>
            </a:r>
            <a:endParaRPr lang="en-US" b="1" dirty="0"/>
          </a:p>
        </p:txBody>
      </p:sp>
      <p:pic>
        <p:nvPicPr>
          <p:cNvPr id="36866" name="Picture 2" descr="http://livromedica.pt/images/Peterson_2v_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75" y="3352800"/>
            <a:ext cx="2435225" cy="312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i="1" u="sng" smtClean="0"/>
              <a:t>Ten Cate’s</a:t>
            </a:r>
            <a:r>
              <a:rPr i="1" smtClean="0"/>
              <a:t> </a:t>
            </a:r>
            <a:r>
              <a:rPr smtClean="0"/>
              <a:t>oral histology : development, structure, and function    2012</a:t>
            </a:r>
            <a:endParaRPr lang="en-US" b="1" dirty="0"/>
          </a:p>
        </p:txBody>
      </p:sp>
      <p:pic>
        <p:nvPicPr>
          <p:cNvPr id="35842" name="Picture 2" descr="http://static.decitre.fr/media/catalog/product/cache/1/image/9df78eab33525d08d6e5fb8d27136e95/9/7/8/0/3/2/3/0/9780323078467F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2275" y="3200400"/>
            <a:ext cx="2905125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457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i="1" dirty="0" smtClean="0">
                <a:solidFill>
                  <a:srgbClr val="00B050"/>
                </a:solidFill>
              </a:rPr>
              <a:t>تازه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B050"/>
                </a:solidFill>
              </a:rPr>
              <a:t>هاي كتابخانه سال    1391، 1392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315</TotalTime>
  <Words>514</Words>
  <Application>Microsoft Office PowerPoint</Application>
  <PresentationFormat>On-screen Show (4:3)</PresentationFormat>
  <Paragraphs>70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تازه هاي كتابخانه سال 1391 ، 1392</vt:lpstr>
      <vt:lpstr>Handbook of local anesthesia / Stanley F. Malamed    2013</vt:lpstr>
      <vt:lpstr>Contemporary orthodontics   William R. Proffit      2013</vt:lpstr>
      <vt:lpstr>Biomechanics in orthodontics : principles and practice / Ram S. Nanda   2010</vt:lpstr>
      <vt:lpstr>Little and Falace’s dental management of the medically compromised patient   2013</vt:lpstr>
      <vt:lpstr>Mini dental implants : principles and practice / Victor I. Sendax  2013</vt:lpstr>
      <vt:lpstr>Pathology of the hard dental tissues / Albert Schuurs     2013 </vt:lpstr>
      <vt:lpstr>Peterson’s principles of oral and maxillofacial surgery   2012</vt:lpstr>
      <vt:lpstr>Ten Cate’s oral histology : development, structure, and function    2012</vt:lpstr>
      <vt:lpstr>Craig’s restorative dental materials 2012</vt:lpstr>
      <vt:lpstr>Clinical outline of oral pathology : diagnosis and treatment     2011 </vt:lpstr>
      <vt:lpstr>Carranza’s clinical periodontology 2012</vt:lpstr>
      <vt:lpstr> Oral PathologyClinical Pathologic Correlations/ Joseph A. Regezi    2012  </vt:lpstr>
      <vt:lpstr>Sturdevant’s art and science of operative dentistry  2013</vt:lpstr>
      <vt:lpstr>Oral and maxillofacial diseases  2010</vt:lpstr>
      <vt:lpstr>Woelfel’s dental anatomy / Rickne C. Scheid     2012</vt:lpstr>
      <vt:lpstr>Netter’s head and neck anatomy for dentistry / Neil S. Norton   2012</vt:lpstr>
      <vt:lpstr>Maxillofacial trauma &amp; esthetic facial reconstruction    2012</vt:lpstr>
      <vt:lpstr>Seltzer and Bender’s dental pulp 2012</vt:lpstr>
      <vt:lpstr>Radiologic science for technologists Bushong, Stewart C.    2013</vt:lpstr>
      <vt:lpstr>Head and neck imaging  Peter M. Som     2011</vt:lpstr>
      <vt:lpstr>Phillips’ science of dental materials 2013</vt:lpstr>
      <vt:lpstr>Prosthodontic treatment for edentulous patients   2013</vt:lpstr>
      <vt:lpstr>Rosai and Ackerman’s surgical  pathology    2011</vt:lpstr>
      <vt:lpstr>Evidence-based orthodontics 2011</vt:lpstr>
      <vt:lpstr>Fundamentals of fixed prosthodontics / Herbert T. Shillingburg   2012</vt:lpstr>
      <vt:lpstr>A dictionary of dentistry / Robert Ireland    2010</vt:lpstr>
      <vt:lpstr>Sectional anatomy: for imaging professionals /Lorrie L. Kelley   2007     </vt:lpstr>
      <vt:lpstr>Pediatric dentistry : infancy through adolescence/ Pinkham  2013</vt:lpstr>
      <vt:lpstr>Pharmacology and therapeutics for dentistry/ John A. Yagiela   2011</vt:lpstr>
      <vt:lpstr>Maxillofacial imaging / T.A. Larheim, P.-L. Westesson   2006 </vt:lpstr>
      <vt:lpstr>Lippincott Williams &amp; Wilkins’ dental drug reference with clinical implications   2010</vt:lpstr>
      <vt:lpstr>Management of temporomandibular disorders and occlusion /Okeson  2013 </vt:lpstr>
      <vt:lpstr>Robbins and Cotran pathologic basis of disease    2010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تازه هاي كتابخانه سال 1391</dc:title>
  <dc:creator>user09</dc:creator>
  <cp:lastModifiedBy>user09</cp:lastModifiedBy>
  <cp:revision>38</cp:revision>
  <dcterms:created xsi:type="dcterms:W3CDTF">2012-12-19T08:12:53Z</dcterms:created>
  <dcterms:modified xsi:type="dcterms:W3CDTF">2013-07-02T06:43:13Z</dcterms:modified>
</cp:coreProperties>
</file>